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6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73"/>
  </p:normalViewPr>
  <p:slideViewPr>
    <p:cSldViewPr snapToGrid="0">
      <p:cViewPr varScale="1">
        <p:scale>
          <a:sx n="74" d="100"/>
          <a:sy n="74" d="100"/>
        </p:scale>
        <p:origin x="1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E9CC-B7CF-4CEB-8542-A3F0997BADAE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F26C-BADB-4682-9A25-3E16A87F5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40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58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4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63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5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03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59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70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24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41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37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30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4AB57-2C00-4CC0-8E95-5C65D8D35DA3}" type="datetimeFigureOut">
              <a:rPr lang="it-IT" smtClean="0"/>
              <a:t>15/10/25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B8794-04FF-4F27-A7C5-D1F11C25159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ntità visiva - Università Roma Tre">
            <a:extLst>
              <a:ext uri="{FF2B5EF4-FFF2-40B4-BE49-F238E27FC236}">
                <a16:creationId xmlns:a16="http://schemas.microsoft.com/office/drawing/2014/main" id="{334527D1-4337-5BBD-7F7E-907447B3F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24684" r="14831" b="30653"/>
          <a:stretch>
            <a:fillRect/>
          </a:stretch>
        </p:blipFill>
        <p:spPr bwMode="auto">
          <a:xfrm>
            <a:off x="327007" y="9195764"/>
            <a:ext cx="1610495" cy="4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'ARDE al servizio della società - A.R.D.E">
            <a:extLst>
              <a:ext uri="{FF2B5EF4-FFF2-40B4-BE49-F238E27FC236}">
                <a16:creationId xmlns:a16="http://schemas.microsoft.com/office/drawing/2014/main" id="{36136233-52EB-F65F-B546-96566F120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8251"/>
          <a:stretch>
            <a:fillRect/>
          </a:stretch>
        </p:blipFill>
        <p:spPr bwMode="auto">
          <a:xfrm>
            <a:off x="2024634" y="9055306"/>
            <a:ext cx="1436263" cy="6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seo del Fiume – PICTOR IMAGINARIUS">
            <a:extLst>
              <a:ext uri="{FF2B5EF4-FFF2-40B4-BE49-F238E27FC236}">
                <a16:creationId xmlns:a16="http://schemas.microsoft.com/office/drawing/2014/main" id="{72DA3675-C694-D558-713E-359976B6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48" y="9070663"/>
            <a:ext cx="1180750" cy="6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0E7EDEF-670B-97E3-1B1A-559EF521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63" y="9194678"/>
            <a:ext cx="1337830" cy="4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E96E0BF-035D-762B-A472-00E59ADDE3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999" t="43713"/>
          <a:stretch/>
        </p:blipFill>
        <p:spPr>
          <a:xfrm>
            <a:off x="87837" y="65902"/>
            <a:ext cx="6682323" cy="6177835"/>
          </a:xfrm>
          <a:prstGeom prst="round2SameRect">
            <a:avLst>
              <a:gd name="adj1" fmla="val 5313"/>
              <a:gd name="adj2" fmla="val 5834"/>
            </a:avLst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D39CCD-2299-97E4-DB26-0A3C8B205EF3}"/>
              </a:ext>
            </a:extLst>
          </p:cNvPr>
          <p:cNvSpPr txBox="1"/>
          <p:nvPr/>
        </p:nvSpPr>
        <p:spPr>
          <a:xfrm>
            <a:off x="234687" y="7779466"/>
            <a:ext cx="6452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venir Next LT Pro" panose="020B0504020202020204" pitchFamily="34" charset="0"/>
              </a:rPr>
              <a:t>Università Degli Studi Roma Tre, Dipartimento di Scienze, Aula </a:t>
            </a:r>
            <a:r>
              <a:rPr lang="it-IT" sz="1600" b="1" dirty="0">
                <a:latin typeface="Avenir Next LT Pro" panose="020B0504020202020204" pitchFamily="34" charset="0"/>
              </a:rPr>
              <a:t>1</a:t>
            </a:r>
            <a:r>
              <a:rPr lang="it-IT" sz="1600" dirty="0">
                <a:latin typeface="Avenir Next LT Pro" panose="020B0504020202020204" pitchFamily="34" charset="0"/>
              </a:rPr>
              <a:t> Sabato 25 ottobre 2025, ore </a:t>
            </a:r>
            <a:r>
              <a:rPr lang="it-IT" sz="1600" b="1" dirty="0">
                <a:latin typeface="Avenir Next LT Pro" panose="020B0504020202020204" pitchFamily="34" charset="0"/>
              </a:rPr>
              <a:t>9:30</a:t>
            </a:r>
            <a:r>
              <a:rPr lang="it-IT" sz="1600" dirty="0"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56AD45-BC07-2B53-52D7-F07021141DB2}"/>
              </a:ext>
            </a:extLst>
          </p:cNvPr>
          <p:cNvSpPr txBox="1"/>
          <p:nvPr/>
        </p:nvSpPr>
        <p:spPr>
          <a:xfrm>
            <a:off x="50225" y="6521476"/>
            <a:ext cx="675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Montserrat" pitchFamily="2" charset="0"/>
              </a:rPr>
              <a:t>LA BIODIVERSITÀ SOTTO I NOSTRI PIEDI: GLI ARTROPODI DEL SUOLO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6ACFDC-8D6F-DA76-07D1-D9D8581CFC07}"/>
              </a:ext>
            </a:extLst>
          </p:cNvPr>
          <p:cNvSpPr txBox="1"/>
          <p:nvPr/>
        </p:nvSpPr>
        <p:spPr>
          <a:xfrm>
            <a:off x="0" y="7404502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Prof. Andrea Di Giulio e collaboratori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DBD3B4-DC85-6721-8A58-B4E733474F7D}"/>
              </a:ext>
            </a:extLst>
          </p:cNvPr>
          <p:cNvSpPr txBox="1"/>
          <p:nvPr/>
        </p:nvSpPr>
        <p:spPr>
          <a:xfrm>
            <a:off x="2024634" y="8517429"/>
            <a:ext cx="25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Ottobre </a:t>
            </a:r>
            <a:r>
              <a:rPr lang="en-US" b="1" dirty="0" err="1"/>
              <a:t>Entomologico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998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7A94-A7F5-F905-B488-C70C2DC14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ntità visiva - Università Roma Tre">
            <a:extLst>
              <a:ext uri="{FF2B5EF4-FFF2-40B4-BE49-F238E27FC236}">
                <a16:creationId xmlns:a16="http://schemas.microsoft.com/office/drawing/2014/main" id="{091DF7E1-06FC-3671-8DE2-1CE51D7A6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t="24684" r="14831" b="30653"/>
          <a:stretch>
            <a:fillRect/>
          </a:stretch>
        </p:blipFill>
        <p:spPr bwMode="auto">
          <a:xfrm>
            <a:off x="327007" y="9195764"/>
            <a:ext cx="1610495" cy="4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'ARDE al servizio della società - A.R.D.E">
            <a:extLst>
              <a:ext uri="{FF2B5EF4-FFF2-40B4-BE49-F238E27FC236}">
                <a16:creationId xmlns:a16="http://schemas.microsoft.com/office/drawing/2014/main" id="{13570A16-C9BB-98F1-4882-D931C697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5" b="8251"/>
          <a:stretch>
            <a:fillRect/>
          </a:stretch>
        </p:blipFill>
        <p:spPr bwMode="auto">
          <a:xfrm>
            <a:off x="2024634" y="9055306"/>
            <a:ext cx="1436263" cy="6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seo del Fiume – PICTOR IMAGINARIUS">
            <a:extLst>
              <a:ext uri="{FF2B5EF4-FFF2-40B4-BE49-F238E27FC236}">
                <a16:creationId xmlns:a16="http://schemas.microsoft.com/office/drawing/2014/main" id="{E3851B3F-5F3A-FC48-0571-9A42C41B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48" y="9070663"/>
            <a:ext cx="1180750" cy="6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DCAC43C-4F3C-26D8-664D-68558826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63" y="9194678"/>
            <a:ext cx="1337830" cy="4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018575A-3B91-DBC1-D075-3CD4082D88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30" t="43713" r="8298" b="256"/>
          <a:stretch>
            <a:fillRect/>
          </a:stretch>
        </p:blipFill>
        <p:spPr>
          <a:xfrm>
            <a:off x="20473" y="0"/>
            <a:ext cx="6821780" cy="98996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7FE056-2BE4-A1E1-5072-F9C3BA3B3D22}"/>
              </a:ext>
            </a:extLst>
          </p:cNvPr>
          <p:cNvSpPr txBox="1"/>
          <p:nvPr/>
        </p:nvSpPr>
        <p:spPr>
          <a:xfrm>
            <a:off x="1255568" y="662112"/>
            <a:ext cx="4346864" cy="8575424"/>
          </a:xfrm>
          <a:prstGeom prst="roundRect">
            <a:avLst>
              <a:gd name="adj" fmla="val 1604"/>
            </a:avLst>
          </a:prstGeom>
          <a:solidFill>
            <a:schemeClr val="bg1">
              <a:alpha val="9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700" dirty="0">
              <a:latin typeface="Montserrat" pitchFamily="2" charset="0"/>
            </a:endParaRPr>
          </a:p>
          <a:p>
            <a:pPr algn="ctr"/>
            <a:r>
              <a:rPr lang="it-IT" sz="1400" dirty="0">
                <a:latin typeface="Montserrat Medium" pitchFamily="2" charset="0"/>
              </a:rPr>
              <a:t>PROGRAMMA</a:t>
            </a:r>
          </a:p>
          <a:p>
            <a:pPr>
              <a:lnSpc>
                <a:spcPct val="150000"/>
              </a:lnSpc>
            </a:pPr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9:30    | </a:t>
            </a:r>
            <a:r>
              <a:rPr lang="it-IT" sz="1050" b="1" dirty="0">
                <a:latin typeface="Avenir Next LT Pro" panose="020B0504020202020204" pitchFamily="34" charset="0"/>
              </a:rPr>
              <a:t>Presentazione evento </a:t>
            </a:r>
            <a:r>
              <a:rPr lang="it-IT" sz="1050" dirty="0">
                <a:latin typeface="Avenir Next LT Pro" panose="020B0504020202020204" pitchFamily="34" charset="0"/>
              </a:rPr>
              <a:t>– A. Di Giulio </a:t>
            </a:r>
          </a:p>
          <a:p>
            <a:r>
              <a:rPr lang="it-IT" sz="1050" i="1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Professore di Zoologia, Università degli Studi Roma Tre</a:t>
            </a:r>
            <a:endParaRPr lang="it-IT" sz="1000" i="1" dirty="0">
              <a:latin typeface="Avenir Next LT Pro" panose="020B0504020202020204" pitchFamily="34" charset="0"/>
            </a:endParaRP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9:35    | </a:t>
            </a:r>
            <a:r>
              <a:rPr lang="it-IT" sz="1050" b="1" dirty="0">
                <a:latin typeface="Avenir Next LT Pro" panose="020B0504020202020204" pitchFamily="34" charset="0"/>
              </a:rPr>
              <a:t>Introduzione dell’ARDE </a:t>
            </a:r>
            <a:r>
              <a:rPr lang="it-IT" sz="1050" dirty="0">
                <a:latin typeface="Avenir Next LT Pro" panose="020B0504020202020204" pitchFamily="34" charset="0"/>
              </a:rPr>
              <a:t>– V. Vomero</a:t>
            </a:r>
          </a:p>
          <a:p>
            <a:r>
              <a:rPr lang="it-IT" sz="1000" dirty="0">
                <a:latin typeface="Avenir Next LT Pro" panose="020B0504020202020204" pitchFamily="34" charset="0"/>
              </a:rPr>
              <a:t>               </a:t>
            </a:r>
            <a:r>
              <a:rPr lang="it-IT" sz="800" i="1" dirty="0">
                <a:latin typeface="Avenir Next LT Pro" panose="020B0504020202020204" pitchFamily="34" charset="0"/>
              </a:rPr>
              <a:t>Presidente dell’ARDE</a:t>
            </a:r>
            <a:endParaRPr lang="it-IT" sz="1000" i="1" dirty="0">
              <a:latin typeface="Avenir Next LT Pro" panose="020B0504020202020204" pitchFamily="34" charset="0"/>
            </a:endParaRP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9:40    | </a:t>
            </a:r>
            <a:r>
              <a:rPr lang="it-IT" sz="1050" b="1" dirty="0">
                <a:latin typeface="Avenir Next LT Pro" panose="020B0504020202020204" pitchFamily="34" charset="0"/>
              </a:rPr>
              <a:t>Presentazione «Ottobre Entomologico»</a:t>
            </a:r>
            <a:r>
              <a:rPr lang="it-IT" sz="1050" dirty="0">
                <a:latin typeface="Avenir Next LT Pro" panose="020B0504020202020204" pitchFamily="34" charset="0"/>
              </a:rPr>
              <a:t>– U. Pessolano  </a:t>
            </a:r>
          </a:p>
          <a:p>
            <a:r>
              <a:rPr lang="it-IT" sz="1050" i="1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Direttore del Museo del Fiume di Nazzano</a:t>
            </a:r>
            <a:endParaRPr lang="it-IT" sz="1000" i="1" dirty="0">
              <a:latin typeface="Avenir Next LT Pro" panose="020B0504020202020204" pitchFamily="34" charset="0"/>
            </a:endParaRPr>
          </a:p>
          <a:p>
            <a:r>
              <a:rPr lang="it-IT" sz="1000" dirty="0">
                <a:latin typeface="Avenir Next LT Pro" panose="020B0504020202020204" pitchFamily="34" charset="0"/>
              </a:rPr>
              <a:t> </a:t>
            </a:r>
          </a:p>
          <a:p>
            <a:r>
              <a:rPr lang="it-IT" sz="1050" dirty="0">
                <a:latin typeface="Avenir Next LT Pro" panose="020B0504020202020204" pitchFamily="34" charset="0"/>
              </a:rPr>
              <a:t>9:45    | </a:t>
            </a:r>
            <a:r>
              <a:rPr lang="it-IT" sz="1050" b="1" dirty="0">
                <a:latin typeface="Avenir Next LT Pro" panose="020B0504020202020204" pitchFamily="34" charset="0"/>
              </a:rPr>
              <a:t>Uno sguardo al suolo e alla sua biodiversità </a:t>
            </a:r>
            <a:r>
              <a:rPr lang="it-IT" sz="1050" dirty="0">
                <a:latin typeface="Avenir Next LT Pro" panose="020B0504020202020204" pitchFamily="34" charset="0"/>
              </a:rPr>
              <a:t>– A. Di Giulio  </a:t>
            </a: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Professore di Zoologia, Università degli Studi Roma Tre </a:t>
            </a:r>
            <a:endParaRPr lang="it-IT" sz="900" i="1" dirty="0">
              <a:latin typeface="Avenir Next LT Pro" panose="020B0504020202020204" pitchFamily="34" charset="0"/>
            </a:endParaRP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10:00 | </a:t>
            </a:r>
            <a:r>
              <a:rPr lang="it-IT" sz="1050" b="1" dirty="0">
                <a:latin typeface="Avenir Next LT Pro" panose="020B0504020202020204" pitchFamily="34" charset="0"/>
              </a:rPr>
              <a:t>Metodi campionamento </a:t>
            </a:r>
            <a:r>
              <a:rPr lang="it-IT" sz="1050" dirty="0">
                <a:latin typeface="Avenir Next LT Pro" panose="020B0504020202020204" pitchFamily="34" charset="0"/>
              </a:rPr>
              <a:t>– L. Fortini </a:t>
            </a: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Post-doc, Università degli Studi Roma Tre </a:t>
            </a: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10:15 | </a:t>
            </a:r>
            <a:r>
              <a:rPr lang="it-IT" sz="1050" b="1" dirty="0">
                <a:latin typeface="Avenir Next LT Pro" panose="020B0504020202020204" pitchFamily="34" charset="0"/>
              </a:rPr>
              <a:t>Microscopia e microtomografia </a:t>
            </a:r>
            <a:r>
              <a:rPr lang="it-IT" sz="1050" dirty="0">
                <a:latin typeface="Avenir Next LT Pro" panose="020B0504020202020204" pitchFamily="34" charset="0"/>
              </a:rPr>
              <a:t>– M. Muzzi e F. Sirotti </a:t>
            </a: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Borsisti, Università degli Studi Roma Tre </a:t>
            </a:r>
            <a:endParaRPr lang="it-IT" sz="1050" i="1" dirty="0">
              <a:latin typeface="Avenir Next LT Pro" panose="020B0504020202020204" pitchFamily="34" charset="0"/>
            </a:endParaRP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10:30 | </a:t>
            </a:r>
            <a:r>
              <a:rPr lang="it-IT" sz="1050" b="1" dirty="0">
                <a:latin typeface="Avenir Next LT Pro" panose="020B0504020202020204" pitchFamily="34" charset="0"/>
              </a:rPr>
              <a:t>Chilopodi</a:t>
            </a:r>
            <a:r>
              <a:rPr lang="it-IT" sz="1050" dirty="0">
                <a:latin typeface="Avenir Next LT Pro" panose="020B0504020202020204" pitchFamily="34" charset="0"/>
              </a:rPr>
              <a:t> – M. Zapparoli </a:t>
            </a:r>
          </a:p>
          <a:p>
            <a:r>
              <a:rPr lang="it-IT" sz="1050" i="1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Professore Associato, Università degli Studi della Tuscia</a:t>
            </a:r>
            <a:endParaRPr lang="it-IT" sz="1000" i="1" dirty="0">
              <a:latin typeface="Avenir Next LT Pro" panose="020B0504020202020204" pitchFamily="34" charset="0"/>
            </a:endParaRP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10:45 | </a:t>
            </a:r>
            <a:r>
              <a:rPr lang="it-IT" sz="1050" b="1" dirty="0">
                <a:latin typeface="Avenir Next LT Pro" panose="020B0504020202020204" pitchFamily="34" charset="0"/>
              </a:rPr>
              <a:t>Ragni</a:t>
            </a:r>
            <a:r>
              <a:rPr lang="it-IT" sz="1050" dirty="0">
                <a:latin typeface="Avenir Next LT Pro" panose="020B0504020202020204" pitchFamily="34" charset="0"/>
              </a:rPr>
              <a:t> – T. Fusco</a:t>
            </a:r>
          </a:p>
          <a:p>
            <a:r>
              <a:rPr lang="it-IT" sz="800" i="1" dirty="0">
                <a:latin typeface="Avenir Next LT Pro" panose="020B0504020202020204" pitchFamily="34" charset="0"/>
              </a:rPr>
              <a:t>                  Dottorando, Università degli Studi Roma Tre</a:t>
            </a: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11:00 | </a:t>
            </a:r>
            <a:r>
              <a:rPr lang="it-IT" sz="1050" b="1" dirty="0">
                <a:latin typeface="Avenir Next LT Pro" panose="020B0504020202020204" pitchFamily="34" charset="0"/>
              </a:rPr>
              <a:t>Coleotteri</a:t>
            </a:r>
            <a:r>
              <a:rPr lang="it-IT" sz="1050" dirty="0">
                <a:latin typeface="Avenir Next LT Pro" panose="020B0504020202020204" pitchFamily="34" charset="0"/>
              </a:rPr>
              <a:t> – E. Ruzzier </a:t>
            </a: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Ricercatore, Università degli Studi Roma Tre</a:t>
            </a: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11:15 | </a:t>
            </a:r>
            <a:r>
              <a:rPr lang="it-IT" sz="1050" b="1" dirty="0">
                <a:latin typeface="Avenir Next LT Pro" panose="020B0504020202020204" pitchFamily="34" charset="0"/>
              </a:rPr>
              <a:t>Formiche</a:t>
            </a:r>
            <a:r>
              <a:rPr lang="it-IT" sz="1050" dirty="0">
                <a:latin typeface="Avenir Next LT Pro" panose="020B0504020202020204" pitchFamily="34" charset="0"/>
              </a:rPr>
              <a:t> – N. </a:t>
            </a:r>
            <a:r>
              <a:rPr lang="it-IT" sz="1050" dirty="0" err="1">
                <a:latin typeface="Avenir Next LT Pro" panose="020B0504020202020204" pitchFamily="34" charset="0"/>
              </a:rPr>
              <a:t>Soldovieri</a:t>
            </a:r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Studente magistrale, Università degli Studi Roma Tre</a:t>
            </a:r>
          </a:p>
          <a:p>
            <a:endParaRPr lang="it-IT" sz="800" i="1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11:30</a:t>
            </a:r>
            <a:r>
              <a:rPr lang="it-IT" sz="1200" dirty="0">
                <a:latin typeface="Avenir Next LT Pro" panose="020B0504020202020204" pitchFamily="34" charset="0"/>
              </a:rPr>
              <a:t> </a:t>
            </a:r>
            <a:r>
              <a:rPr lang="it-IT" sz="1050" dirty="0">
                <a:latin typeface="Avenir Next LT Pro" panose="020B0504020202020204" pitchFamily="34" charset="0"/>
              </a:rPr>
              <a:t>-</a:t>
            </a:r>
            <a:r>
              <a:rPr lang="it-IT" sz="1200" dirty="0">
                <a:latin typeface="Avenir Next LT Pro" panose="020B0504020202020204" pitchFamily="34" charset="0"/>
              </a:rPr>
              <a:t> PAUSA</a:t>
            </a:r>
            <a:endParaRPr lang="it-IT" sz="1050" i="1" dirty="0">
              <a:latin typeface="Avenir Next LT Pro" panose="020B0504020202020204" pitchFamily="34" charset="0"/>
            </a:endParaRP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11:45 | </a:t>
            </a:r>
            <a:r>
              <a:rPr lang="it-IT" sz="1050" b="1" dirty="0">
                <a:latin typeface="Avenir Next LT Pro" panose="020B0504020202020204" pitchFamily="34" charset="0"/>
              </a:rPr>
              <a:t>Indice QBS e altri Indicatori del suolo </a:t>
            </a:r>
            <a:r>
              <a:rPr lang="it-IT" sz="1050" dirty="0">
                <a:latin typeface="Avenir Next LT Pro" panose="020B0504020202020204" pitchFamily="34" charset="0"/>
              </a:rPr>
              <a:t>– C. </a:t>
            </a:r>
            <a:r>
              <a:rPr lang="it-IT" sz="1050" dirty="0" err="1">
                <a:latin typeface="Avenir Next LT Pro" panose="020B0504020202020204" pitchFamily="34" charset="0"/>
              </a:rPr>
              <a:t>Jacomini</a:t>
            </a:r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Responsabile del Laboratorio di ecologia del suolo e del territorio, ISPRA</a:t>
            </a: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12:00 | </a:t>
            </a:r>
            <a:r>
              <a:rPr lang="it-IT" sz="1050" b="1" dirty="0">
                <a:latin typeface="Avenir Next LT Pro" panose="020B0504020202020204" pitchFamily="34" charset="0"/>
              </a:rPr>
              <a:t>Casi Studio: Castelporziano </a:t>
            </a:r>
            <a:r>
              <a:rPr lang="it-IT" sz="1050" dirty="0">
                <a:latin typeface="Avenir Next LT Pro" panose="020B0504020202020204" pitchFamily="34" charset="0"/>
              </a:rPr>
              <a:t>– T. Fusco</a:t>
            </a: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Dottorando, Università degli Studi Roma Tre</a:t>
            </a:r>
            <a:endParaRPr lang="it-IT" sz="1400" i="1" dirty="0">
              <a:latin typeface="Avenir Next LT Pro" panose="020B0504020202020204" pitchFamily="34" charset="0"/>
            </a:endParaRP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12:10 | </a:t>
            </a:r>
            <a:r>
              <a:rPr lang="it-IT" sz="1050" b="1" dirty="0">
                <a:latin typeface="Avenir Next LT Pro" panose="020B0504020202020204" pitchFamily="34" charset="0"/>
              </a:rPr>
              <a:t>Casi Studio: Valle D’Aosta </a:t>
            </a:r>
            <a:r>
              <a:rPr lang="it-IT" sz="1050" dirty="0">
                <a:latin typeface="Avenir Next LT Pro" panose="020B0504020202020204" pitchFamily="34" charset="0"/>
              </a:rPr>
              <a:t>– L. Fortini</a:t>
            </a: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</a:t>
            </a:r>
            <a:r>
              <a:rPr lang="it-IT" sz="800" i="1" dirty="0">
                <a:latin typeface="Avenir Next LT Pro" panose="020B0504020202020204" pitchFamily="34" charset="0"/>
              </a:rPr>
              <a:t>Post-doc, Università degli Studi Roma Tre </a:t>
            </a: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12:20 | </a:t>
            </a:r>
            <a:r>
              <a:rPr lang="es-ES" sz="1050" b="1" dirty="0">
                <a:latin typeface="Avenir Next LT Pro" panose="020B0504020202020204" pitchFamily="34" charset="0"/>
              </a:rPr>
              <a:t>Casi Studio: Alpi Marittime </a:t>
            </a:r>
            <a:r>
              <a:rPr lang="es-ES" sz="1050" dirty="0">
                <a:latin typeface="Avenir Next LT Pro" panose="020B0504020202020204" pitchFamily="34" charset="0"/>
              </a:rPr>
              <a:t>– A. Di Giulio</a:t>
            </a:r>
          </a:p>
          <a:p>
            <a:r>
              <a:rPr lang="it-IT" sz="800" i="1" dirty="0">
                <a:latin typeface="Avenir Next LT Pro" panose="020B0504020202020204" pitchFamily="34" charset="0"/>
              </a:rPr>
              <a:t>                  Professore di Zoologia, Università degli Studi Roma Tre</a:t>
            </a:r>
            <a:endParaRPr lang="es-ES" sz="800" dirty="0">
              <a:latin typeface="Avenir Next LT Pro" panose="020B0504020202020204" pitchFamily="34" charset="0"/>
            </a:endParaRPr>
          </a:p>
          <a:p>
            <a:endParaRPr lang="es-ES" sz="1050" dirty="0">
              <a:latin typeface="Avenir Next LT Pro" panose="020B0504020202020204" pitchFamily="34" charset="0"/>
            </a:endParaRPr>
          </a:p>
          <a:p>
            <a:r>
              <a:rPr lang="es-ES" sz="1050" dirty="0">
                <a:latin typeface="Avenir Next LT Pro" panose="020B0504020202020204" pitchFamily="34" charset="0"/>
              </a:rPr>
              <a:t>12:30 | </a:t>
            </a:r>
            <a:r>
              <a:rPr lang="es-ES" sz="1050" b="1" dirty="0">
                <a:latin typeface="Avenir Next LT Pro" panose="020B0504020202020204" pitchFamily="34" charset="0"/>
              </a:rPr>
              <a:t>Modellazione 3D e presentazione </a:t>
            </a:r>
            <a:r>
              <a:rPr lang="it-IT" sz="1050" b="1" dirty="0">
                <a:latin typeface="Avenir Next LT Pro" panose="020B0504020202020204" pitchFamily="34" charset="0"/>
              </a:rPr>
              <a:t>diorama fauna suolo </a:t>
            </a:r>
            <a:r>
              <a:rPr lang="it-IT" sz="1050" dirty="0">
                <a:latin typeface="Avenir Next LT Pro" panose="020B0504020202020204" pitchFamily="34" charset="0"/>
              </a:rPr>
              <a:t>–</a:t>
            </a:r>
          </a:p>
          <a:p>
            <a:r>
              <a:rPr lang="it-IT" sz="1050" dirty="0">
                <a:latin typeface="Avenir Next LT Pro" panose="020B0504020202020204" pitchFamily="34" charset="0"/>
              </a:rPr>
              <a:t>              D. </a:t>
            </a:r>
            <a:r>
              <a:rPr lang="it-IT" sz="1050" dirty="0" err="1">
                <a:latin typeface="Avenir Next LT Pro" panose="020B0504020202020204" pitchFamily="34" charset="0"/>
              </a:rPr>
              <a:t>Massaroni</a:t>
            </a:r>
            <a:r>
              <a:rPr lang="it-IT" sz="1050" dirty="0">
                <a:latin typeface="Avenir Next LT Pro" panose="020B0504020202020204" pitchFamily="34" charset="0"/>
              </a:rPr>
              <a:t> </a:t>
            </a:r>
            <a:r>
              <a:rPr lang="it-IT" sz="800" i="1" dirty="0">
                <a:latin typeface="Avenir Next LT Pro" panose="020B0504020202020204" pitchFamily="34" charset="0"/>
              </a:rPr>
              <a:t>Cooperativa Climax</a:t>
            </a:r>
          </a:p>
          <a:p>
            <a:endParaRPr lang="it-IT" sz="1050" dirty="0">
              <a:latin typeface="Avenir Next LT Pro" panose="020B0504020202020204" pitchFamily="34" charset="0"/>
            </a:endParaRPr>
          </a:p>
          <a:p>
            <a:r>
              <a:rPr lang="it-IT" sz="1050" dirty="0">
                <a:latin typeface="Avenir Next LT Pro" panose="020B0504020202020204" pitchFamily="34" charset="0"/>
              </a:rPr>
              <a:t>13:00 - Fine dei lavori</a:t>
            </a:r>
          </a:p>
        </p:txBody>
      </p:sp>
    </p:spTree>
    <p:extLst>
      <p:ext uri="{BB962C8B-B14F-4D97-AF65-F5344CB8AC3E}">
        <p14:creationId xmlns:p14="http://schemas.microsoft.com/office/powerpoint/2010/main" val="404412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322</Words>
  <Application>Microsoft Macintosh PowerPoint</Application>
  <PresentationFormat>A4 Paper (210x297 mm)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Avenir Next LT Pro</vt:lpstr>
      <vt:lpstr>Montserrat</vt:lpstr>
      <vt:lpstr>Montserrat Medium</vt:lpstr>
      <vt:lpstr>Tema di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Tommaso Fusco</dc:creator>
  <cp:lastModifiedBy>Reviewer</cp:lastModifiedBy>
  <cp:revision>21</cp:revision>
  <dcterms:created xsi:type="dcterms:W3CDTF">2025-10-13T08:17:30Z</dcterms:created>
  <dcterms:modified xsi:type="dcterms:W3CDTF">2025-10-15T08:44:29Z</dcterms:modified>
</cp:coreProperties>
</file>