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9" r:id="rId1"/>
  </p:sldMasterIdLst>
  <p:notesMasterIdLst>
    <p:notesMasterId r:id="rId3"/>
  </p:notesMasterIdLst>
  <p:sldIdLst>
    <p:sldId id="257" r:id="rId2"/>
  </p:sldIdLst>
  <p:sldSz cx="6858000" cy="9144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4194"/>
    <a:srgbClr val="073E87"/>
    <a:srgbClr val="1E70E0"/>
    <a:srgbClr val="B9D6FC"/>
    <a:srgbClr val="397DB0"/>
    <a:srgbClr val="A0D4DB"/>
    <a:srgbClr val="71E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C6FD06-DA06-9041-91F3-98B29E252E46}" v="1" dt="2024-10-18T08:33:17.8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48"/>
    <p:restoredTop sz="99668" autoAdjust="0"/>
  </p:normalViewPr>
  <p:slideViewPr>
    <p:cSldViewPr snapToGrid="0" snapToObjects="1">
      <p:cViewPr varScale="1">
        <p:scale>
          <a:sx n="83" d="100"/>
          <a:sy n="83" d="100"/>
        </p:scale>
        <p:origin x="2934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CBB65A-791E-654E-8DD8-8E5CA2AAA3D7}" type="datetimeFigureOut">
              <a:rPr lang="it-IT" smtClean="0"/>
              <a:t>20/11/2025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8EE10E-6956-7842-856E-ACE83C6285E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684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/>
          <p:cNvSpPr/>
          <p:nvPr userDrawn="1"/>
        </p:nvSpPr>
        <p:spPr>
          <a:xfrm>
            <a:off x="0" y="0"/>
            <a:ext cx="6858000" cy="8351520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9"/>
          <p:cNvGrpSpPr>
            <a:grpSpLocks noChangeAspect="1"/>
          </p:cNvGrpSpPr>
          <p:nvPr userDrawn="1"/>
        </p:nvGrpSpPr>
        <p:grpSpPr bwMode="hidden">
          <a:xfrm>
            <a:off x="-13242" y="7071365"/>
            <a:ext cx="6879634" cy="1842692"/>
            <a:chOff x="-3905250" y="4294188"/>
            <a:chExt cx="13011150" cy="1892300"/>
          </a:xfrm>
        </p:grpSpPr>
        <p:sp>
          <p:nvSpPr>
            <p:cNvPr id="2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5" name="Title 1"/>
          <p:cNvSpPr>
            <a:spLocks noGrp="1"/>
          </p:cNvSpPr>
          <p:nvPr>
            <p:ph type="ctrTitle"/>
          </p:nvPr>
        </p:nvSpPr>
        <p:spPr>
          <a:xfrm>
            <a:off x="361109" y="2043696"/>
            <a:ext cx="6129653" cy="2463381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"/>
          </p:nvPr>
        </p:nvSpPr>
        <p:spPr>
          <a:xfrm>
            <a:off x="902501" y="4666930"/>
            <a:ext cx="5047950" cy="2038671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2C221-EB85-6147-906D-B912965DAA7D}" type="datetimeFigureOut">
              <a:rPr lang="it-IT" smtClean="0"/>
              <a:t>20/11/2025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61756-E9F7-584C-A336-C39DD6503E27}" type="slidenum">
              <a:rPr lang="it-IT" smtClean="0"/>
              <a:t>‹N›</a:t>
            </a:fld>
            <a:endParaRPr lang="it-IT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0" y="0"/>
            <a:ext cx="6858000" cy="7184572"/>
          </a:xfrm>
          <a:prstGeom prst="roundRect">
            <a:avLst>
              <a:gd name="adj" fmla="val 1272"/>
            </a:avLst>
          </a:prstGeom>
          <a:gradFill>
            <a:gsLst>
              <a:gs pos="0">
                <a:srgbClr val="0E4194"/>
              </a:gs>
              <a:gs pos="76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5411407"/>
            <a:ext cx="6857999" cy="1773165"/>
            <a:chOff x="158749" y="5411407"/>
            <a:chExt cx="6542532" cy="1773165"/>
          </a:xfrm>
        </p:grpSpPr>
        <p:sp>
          <p:nvSpPr>
            <p:cNvPr id="9" name="Freeform 14"/>
            <p:cNvSpPr>
              <a:spLocks/>
            </p:cNvSpPr>
            <p:nvPr/>
          </p:nvSpPr>
          <p:spPr bwMode="hidden">
            <a:xfrm>
              <a:off x="4535579" y="5604789"/>
              <a:ext cx="2157322" cy="952035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18"/>
            <p:cNvSpPr>
              <a:spLocks/>
            </p:cNvSpPr>
            <p:nvPr/>
          </p:nvSpPr>
          <p:spPr bwMode="hidden">
            <a:xfrm>
              <a:off x="1964490" y="5433720"/>
              <a:ext cx="4158386" cy="1133517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2121546" y="5450083"/>
              <a:ext cx="4100985" cy="1032363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6"/>
            <p:cNvSpPr>
              <a:spLocks/>
            </p:cNvSpPr>
            <p:nvPr/>
          </p:nvSpPr>
          <p:spPr bwMode="hidden">
            <a:xfrm>
              <a:off x="4207117" y="5432233"/>
              <a:ext cx="2481000" cy="868732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3" name="Freeform 10"/>
            <p:cNvSpPr>
              <a:spLocks/>
            </p:cNvSpPr>
            <p:nvPr/>
          </p:nvSpPr>
          <p:spPr bwMode="hidden">
            <a:xfrm>
              <a:off x="158749" y="5411407"/>
              <a:ext cx="6542532" cy="1773165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524" y="3284747"/>
            <a:ext cx="5829300" cy="2032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524" y="1916598"/>
            <a:ext cx="4813301" cy="125306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04800"/>
            <a:ext cx="6521958" cy="8046720"/>
          </a:xfrm>
          <a:prstGeom prst="roundRect">
            <a:avLst>
              <a:gd name="adj" fmla="val 1272"/>
            </a:avLst>
          </a:prstGeom>
          <a:solidFill>
            <a:srgbClr val="0E41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58749" y="7138617"/>
            <a:ext cx="6542532" cy="177544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04800"/>
            <a:ext cx="6521958" cy="329184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58749" y="2239239"/>
            <a:ext cx="6542532" cy="177316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451104"/>
            <a:ext cx="6172200" cy="16703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72754" y="8333553"/>
            <a:ext cx="284001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2A72C221-EB85-6147-906D-B912965DAA7D}" type="datetimeFigureOut">
              <a:rPr lang="it-IT" smtClean="0"/>
              <a:t>20/11/2025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229" y="8333553"/>
            <a:ext cx="284001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93316" y="8333552"/>
            <a:ext cx="87137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EE61756-E9F7-584C-A336-C39DD6503E27}" type="slidenum">
              <a:rPr lang="it-IT" smtClean="0"/>
              <a:t>‹N›</a:t>
            </a:fld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4051" y="3567289"/>
            <a:ext cx="5556250" cy="4600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8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/>
          <p:cNvSpPr/>
          <p:nvPr/>
        </p:nvSpPr>
        <p:spPr>
          <a:xfrm>
            <a:off x="342899" y="2714723"/>
            <a:ext cx="6254469" cy="50752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" name="Rettangolo arrotondato 2"/>
          <p:cNvSpPr/>
          <p:nvPr/>
        </p:nvSpPr>
        <p:spPr>
          <a:xfrm>
            <a:off x="304837" y="1415992"/>
            <a:ext cx="6254469" cy="1015207"/>
          </a:xfrm>
          <a:prstGeom prst="roundRect">
            <a:avLst>
              <a:gd name="adj" fmla="val 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CasellaDiTesto 15"/>
          <p:cNvSpPr txBox="1"/>
          <p:nvPr/>
        </p:nvSpPr>
        <p:spPr>
          <a:xfrm>
            <a:off x="7038" y="1353978"/>
            <a:ext cx="6858000" cy="1077218"/>
          </a:xfrm>
          <a:prstGeom prst="rect">
            <a:avLst/>
          </a:prstGeom>
          <a:noFill/>
          <a:scene3d>
            <a:camera prst="orthographicFront"/>
            <a:lightRig rig="soft" dir="tl">
              <a:rot lat="0" lon="0" rev="0"/>
            </a:lightRig>
          </a:scene3d>
          <a:sp3d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t-IT" sz="3200" b="1" dirty="0">
                <a:ln w="11430"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Calibri"/>
              </a:rPr>
              <a:t>PhD Program in </a:t>
            </a:r>
            <a:r>
              <a:rPr lang="it-IT" sz="3200" b="1" dirty="0" err="1">
                <a:ln w="11430"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Calibri"/>
              </a:rPr>
              <a:t>Molecular</a:t>
            </a:r>
            <a:r>
              <a:rPr lang="it-IT" sz="3200" b="1" dirty="0">
                <a:ln w="11430"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Calibri"/>
              </a:rPr>
              <a:t>, Cellular</a:t>
            </a:r>
          </a:p>
          <a:p>
            <a:pPr algn="ctr"/>
            <a:r>
              <a:rPr lang="it-IT" sz="3200" b="1" dirty="0">
                <a:ln w="11430"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Calibri"/>
              </a:rPr>
              <a:t>and </a:t>
            </a:r>
            <a:r>
              <a:rPr lang="it-IT" sz="3200" b="1" dirty="0" err="1">
                <a:ln w="11430"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Calibri"/>
              </a:rPr>
              <a:t>Environmental</a:t>
            </a:r>
            <a:r>
              <a:rPr lang="it-IT" sz="3200" b="1" dirty="0">
                <a:ln w="11430"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Calibri"/>
              </a:rPr>
              <a:t> </a:t>
            </a:r>
            <a:r>
              <a:rPr lang="it-IT" sz="3200" b="1" dirty="0" err="1">
                <a:ln w="11430"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Calibri"/>
              </a:rPr>
              <a:t>Biology</a:t>
            </a:r>
            <a:endParaRPr lang="it-IT" sz="3200" b="1" dirty="0">
              <a:ln w="11430">
                <a:solidFill>
                  <a:schemeClr val="tx2">
                    <a:lumMod val="75000"/>
                  </a:schemeClr>
                </a:solidFill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libri"/>
              <a:cs typeface="Calibri"/>
            </a:endParaRPr>
          </a:p>
        </p:txBody>
      </p:sp>
      <p:grpSp>
        <p:nvGrpSpPr>
          <p:cNvPr id="4" name="Gruppo 3"/>
          <p:cNvGrpSpPr/>
          <p:nvPr/>
        </p:nvGrpSpPr>
        <p:grpSpPr>
          <a:xfrm>
            <a:off x="279243" y="5767904"/>
            <a:ext cx="6299094" cy="1398412"/>
            <a:chOff x="129343" y="1078461"/>
            <a:chExt cx="6488754" cy="1398412"/>
          </a:xfrm>
        </p:grpSpPr>
        <p:sp>
          <p:nvSpPr>
            <p:cNvPr id="6" name="CasellaDiTesto 5"/>
            <p:cNvSpPr txBox="1"/>
            <p:nvPr/>
          </p:nvSpPr>
          <p:spPr>
            <a:xfrm>
              <a:off x="1225824" y="1584321"/>
              <a:ext cx="4295791" cy="8925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2600" b="1" dirty="0">
                  <a:solidFill>
                    <a:schemeClr val="bg1"/>
                  </a:solidFill>
                  <a:latin typeface="Calibri"/>
                  <a:cs typeface="Calibri"/>
                </a:rPr>
                <a:t>Aula 2</a:t>
              </a:r>
            </a:p>
            <a:p>
              <a:pPr algn="ctr"/>
              <a:r>
                <a:rPr lang="it-IT" sz="2600" b="1" dirty="0">
                  <a:solidFill>
                    <a:schemeClr val="bg1"/>
                  </a:solidFill>
                  <a:latin typeface="Calibri"/>
                  <a:cs typeface="Calibri"/>
                </a:rPr>
                <a:t>13:00-14:00 </a:t>
              </a:r>
              <a:r>
                <a:rPr lang="it-IT" sz="2600" b="1" dirty="0" err="1">
                  <a:solidFill>
                    <a:schemeClr val="bg1"/>
                  </a:solidFill>
                  <a:latin typeface="Calibri"/>
                  <a:cs typeface="Calibri"/>
                </a:rPr>
                <a:t>pm</a:t>
              </a:r>
              <a:endParaRPr lang="it-IT" sz="2600" b="1" dirty="0">
                <a:solidFill>
                  <a:schemeClr val="bg1"/>
                </a:solidFill>
                <a:latin typeface="Calibri"/>
                <a:cs typeface="Calibri"/>
              </a:endParaRPr>
            </a:p>
          </p:txBody>
        </p:sp>
        <p:sp>
          <p:nvSpPr>
            <p:cNvPr id="5" name="CasellaDiTesto 4"/>
            <p:cNvSpPr txBox="1"/>
            <p:nvPr/>
          </p:nvSpPr>
          <p:spPr>
            <a:xfrm>
              <a:off x="129343" y="1078461"/>
              <a:ext cx="6488754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3000" b="1" dirty="0">
                  <a:solidFill>
                    <a:schemeClr val="bg1"/>
                  </a:solidFill>
                  <a:latin typeface="Calibri"/>
                  <a:cs typeface="Calibri"/>
                </a:rPr>
                <a:t>Wednesday, Dicembre 10</a:t>
              </a:r>
              <a:r>
                <a:rPr lang="it-IT" sz="3000" b="1" baseline="30000" dirty="0">
                  <a:solidFill>
                    <a:schemeClr val="bg1"/>
                  </a:solidFill>
                  <a:latin typeface="Calibri"/>
                  <a:cs typeface="Calibri"/>
                </a:rPr>
                <a:t>th</a:t>
              </a:r>
              <a:r>
                <a:rPr lang="it-IT" sz="3000" b="1" dirty="0">
                  <a:solidFill>
                    <a:schemeClr val="bg1"/>
                  </a:solidFill>
                  <a:latin typeface="Calibri"/>
                  <a:cs typeface="Calibri"/>
                </a:rPr>
                <a:t> 2025</a:t>
              </a:r>
            </a:p>
          </p:txBody>
        </p:sp>
      </p:grpSp>
      <p:sp>
        <p:nvSpPr>
          <p:cNvPr id="17" name="Rettangolo 16"/>
          <p:cNvSpPr/>
          <p:nvPr/>
        </p:nvSpPr>
        <p:spPr>
          <a:xfrm>
            <a:off x="323868" y="2322778"/>
            <a:ext cx="6254469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it-IT" sz="2200" b="1" dirty="0">
              <a:solidFill>
                <a:schemeClr val="bg1"/>
              </a:solidFill>
              <a:latin typeface="Helvetica" pitchFamily="2" charset="0"/>
              <a:cs typeface="Calibri"/>
            </a:endParaRPr>
          </a:p>
          <a:p>
            <a:pPr algn="ctr">
              <a:spcAft>
                <a:spcPts val="600"/>
              </a:spcAft>
            </a:pPr>
            <a:r>
              <a:rPr lang="it-IT" sz="2600" b="1" dirty="0">
                <a:solidFill>
                  <a:schemeClr val="tx2"/>
                </a:solidFill>
                <a:latin typeface="Helvetica" pitchFamily="2" charset="0"/>
                <a:cs typeface="Calibri"/>
              </a:rPr>
              <a:t>SEMINAR</a:t>
            </a:r>
          </a:p>
          <a:p>
            <a:pPr algn="ctr">
              <a:spcAft>
                <a:spcPts val="600"/>
              </a:spcAft>
            </a:pPr>
            <a:r>
              <a:rPr lang="en-US" sz="2400" b="1" dirty="0">
                <a:solidFill>
                  <a:srgbClr val="0E4194"/>
                </a:solidFill>
                <a:latin typeface="Helvetica" pitchFamily="2" charset="0"/>
              </a:rPr>
              <a:t>From Flora to Stone: Biodiversity, Biodeterioration, and Symbolism in Pasargadae Landscapes</a:t>
            </a:r>
            <a:endParaRPr lang="it-IT" sz="2400" dirty="0">
              <a:solidFill>
                <a:srgbClr val="0E4194"/>
              </a:solidFill>
              <a:latin typeface="Helvetica" pitchFamily="2" charset="0"/>
            </a:endParaRPr>
          </a:p>
          <a:p>
            <a:pPr algn="ctr">
              <a:spcAft>
                <a:spcPts val="600"/>
              </a:spcAft>
            </a:pPr>
            <a:endParaRPr lang="en-US" b="1" dirty="0"/>
          </a:p>
          <a:p>
            <a:pPr algn="ctr">
              <a:spcAft>
                <a:spcPts val="600"/>
              </a:spcAft>
            </a:pPr>
            <a:r>
              <a:rPr lang="en-US" sz="2400" b="1">
                <a:solidFill>
                  <a:srgbClr val="0E4194"/>
                </a:solidFill>
                <a:latin typeface="Helvetica" pitchFamily="2" charset="0"/>
              </a:rPr>
              <a:t>Dott.ssa </a:t>
            </a:r>
            <a:r>
              <a:rPr lang="en-US" sz="2400" b="1" dirty="0">
                <a:solidFill>
                  <a:srgbClr val="0E4194"/>
                </a:solidFill>
                <a:latin typeface="Helvetica" pitchFamily="2" charset="0"/>
              </a:rPr>
              <a:t>Zohreh Hosseini</a:t>
            </a:r>
            <a:endParaRPr lang="it-IT" sz="2400" b="1" dirty="0">
              <a:solidFill>
                <a:srgbClr val="0E4194"/>
              </a:solidFill>
              <a:latin typeface="Helvetica" pitchFamily="2" charset="0"/>
              <a:cs typeface="Calibri"/>
            </a:endParaRPr>
          </a:p>
          <a:p>
            <a:pPr algn="ctr"/>
            <a:r>
              <a:rPr lang="it-IT" sz="2200" b="1" i="1" dirty="0" err="1">
                <a:solidFill>
                  <a:schemeClr val="tx2"/>
                </a:solidFill>
                <a:latin typeface="Helvetica" pitchFamily="2" charset="0"/>
                <a:cs typeface="Calibri"/>
              </a:rPr>
              <a:t>Dept</a:t>
            </a:r>
            <a:r>
              <a:rPr lang="it-IT" sz="2200" b="1" i="1" dirty="0">
                <a:solidFill>
                  <a:schemeClr val="tx2"/>
                </a:solidFill>
                <a:latin typeface="Helvetica" pitchFamily="2" charset="0"/>
                <a:cs typeface="Calibri"/>
              </a:rPr>
              <a:t> Science, «Roma Tre»</a:t>
            </a:r>
          </a:p>
          <a:p>
            <a:pPr algn="ctr"/>
            <a:endParaRPr lang="it-IT" sz="2200" b="1" dirty="0">
              <a:solidFill>
                <a:schemeClr val="bg1"/>
              </a:solidFill>
              <a:latin typeface="Helvetica" pitchFamily="2" charset="0"/>
              <a:cs typeface="Calibri"/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625212" y="7743113"/>
            <a:ext cx="5953125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500" b="1" dirty="0">
                <a:solidFill>
                  <a:schemeClr val="tx2"/>
                </a:solidFill>
                <a:latin typeface="Calibri"/>
                <a:cs typeface="Calibri"/>
              </a:rPr>
              <a:t>PhD Program Coordinators</a:t>
            </a:r>
          </a:p>
          <a:p>
            <a:pPr algn="r"/>
            <a:r>
              <a:rPr lang="en-US" sz="2500" b="1" dirty="0">
                <a:solidFill>
                  <a:schemeClr val="tx2"/>
                </a:solidFill>
                <a:latin typeface="Calibri"/>
                <a:cs typeface="Calibri"/>
              </a:rPr>
              <a:t>Prof. Antonio </a:t>
            </a:r>
            <a:r>
              <a:rPr lang="en-US" sz="2500" b="1" dirty="0" err="1">
                <a:solidFill>
                  <a:schemeClr val="tx2"/>
                </a:solidFill>
                <a:latin typeface="Calibri"/>
                <a:cs typeface="Calibri"/>
              </a:rPr>
              <a:t>Antoccia</a:t>
            </a:r>
            <a:endParaRPr lang="en-US" sz="2500" b="1" dirty="0">
              <a:solidFill>
                <a:schemeClr val="tx2"/>
              </a:solidFill>
              <a:latin typeface="Calibri"/>
              <a:cs typeface="Calibri"/>
            </a:endParaRPr>
          </a:p>
          <a:p>
            <a:pPr algn="r"/>
            <a:r>
              <a:rPr lang="en-US" sz="2500" b="1" dirty="0" err="1">
                <a:solidFill>
                  <a:schemeClr val="tx2"/>
                </a:solidFill>
                <a:latin typeface="Calibri"/>
                <a:cs typeface="Calibri"/>
              </a:rPr>
              <a:t>Prof.ssa</a:t>
            </a:r>
            <a:r>
              <a:rPr lang="en-US" sz="2500" b="1" dirty="0">
                <a:solidFill>
                  <a:schemeClr val="tx2"/>
                </a:solidFill>
                <a:latin typeface="Calibri"/>
                <a:cs typeface="Calibri"/>
              </a:rPr>
              <a:t> Alicia Acosta </a:t>
            </a:r>
          </a:p>
        </p:txBody>
      </p:sp>
      <p:pic>
        <p:nvPicPr>
          <p:cNvPr id="1026" name="Picture 2" descr="Università degli Studi Roma Tre - Wikipedia">
            <a:extLst>
              <a:ext uri="{FF2B5EF4-FFF2-40B4-BE49-F238E27FC236}">
                <a16:creationId xmlns:a16="http://schemas.microsoft.com/office/drawing/2014/main" id="{9F957161-1C16-9E20-A5E3-F75DA6989C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244" y="116930"/>
            <a:ext cx="2159998" cy="113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omepage - Dipartimento di Scienze">
            <a:extLst>
              <a:ext uri="{FF2B5EF4-FFF2-40B4-BE49-F238E27FC236}">
                <a16:creationId xmlns:a16="http://schemas.microsoft.com/office/drawing/2014/main" id="{31D19560-9C33-95E4-1671-D112BCAE0D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3295" y="117693"/>
            <a:ext cx="3355481" cy="113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37178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'onda">
  <a:themeElements>
    <a:clrScheme name="Forma d'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'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'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Forma d'onda.thmx</Template>
  <TotalTime>1911</TotalTime>
  <Words>57</Words>
  <Application>Microsoft Office PowerPoint</Application>
  <PresentationFormat>Presentazione su schermo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Calibri</vt:lpstr>
      <vt:lpstr>Candara</vt:lpstr>
      <vt:lpstr>Helvetica</vt:lpstr>
      <vt:lpstr>Symbol</vt:lpstr>
      <vt:lpstr>Forma d'onda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Antonella Cardinale</dc:creator>
  <cp:lastModifiedBy>Alicia Teresa Rosario Acosta</cp:lastModifiedBy>
  <cp:revision>126</cp:revision>
  <dcterms:created xsi:type="dcterms:W3CDTF">2021-01-04T16:56:29Z</dcterms:created>
  <dcterms:modified xsi:type="dcterms:W3CDTF">2025-11-20T07:46:05Z</dcterms:modified>
</cp:coreProperties>
</file>