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27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6E55B-5B5D-4ECE-A0F7-FBBC76172F5E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36BA0-888E-41D4-A935-028D782A493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812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6E55B-5B5D-4ECE-A0F7-FBBC76172F5E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36BA0-888E-41D4-A935-028D782A493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175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6E55B-5B5D-4ECE-A0F7-FBBC76172F5E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36BA0-888E-41D4-A935-028D782A493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378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6E55B-5B5D-4ECE-A0F7-FBBC76172F5E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36BA0-888E-41D4-A935-028D782A493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937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6E55B-5B5D-4ECE-A0F7-FBBC76172F5E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36BA0-888E-41D4-A935-028D782A493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84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6E55B-5B5D-4ECE-A0F7-FBBC76172F5E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36BA0-888E-41D4-A935-028D782A493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585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6E55B-5B5D-4ECE-A0F7-FBBC76172F5E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36BA0-888E-41D4-A935-028D782A493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560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6E55B-5B5D-4ECE-A0F7-FBBC76172F5E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36BA0-888E-41D4-A935-028D782A493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23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6E55B-5B5D-4ECE-A0F7-FBBC76172F5E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36BA0-888E-41D4-A935-028D782A493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586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6E55B-5B5D-4ECE-A0F7-FBBC76172F5E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36BA0-888E-41D4-A935-028D782A493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082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6E55B-5B5D-4ECE-A0F7-FBBC76172F5E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36BA0-888E-41D4-A935-028D782A493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34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6E55B-5B5D-4ECE-A0F7-FBBC76172F5E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636BA0-888E-41D4-A935-028D782A493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885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hyperlink" Target="https://zoom.us/j/93935433626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Immagine che contiene aria aperta, cielo, nuvola, montagna&#10;&#10;Descrizione generata automaticamente">
            <a:extLst>
              <a:ext uri="{FF2B5EF4-FFF2-40B4-BE49-F238E27FC236}">
                <a16:creationId xmlns:a16="http://schemas.microsoft.com/office/drawing/2014/main" id="{F11EAEF3-0EFD-40F3-0425-D4B60E3CC5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83E77E03-78FC-4EC4-821E-DDB1A73D6F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8" r="6082"/>
          <a:stretch/>
        </p:blipFill>
        <p:spPr>
          <a:xfrm>
            <a:off x="9039731" y="116631"/>
            <a:ext cx="2988609" cy="93610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9" name="Picture 4" descr="Homepage - Università Roma Tre">
            <a:extLst>
              <a:ext uri="{FF2B5EF4-FFF2-40B4-BE49-F238E27FC236}">
                <a16:creationId xmlns:a16="http://schemas.microsoft.com/office/drawing/2014/main" id="{F4D9F5A2-5E82-47D7-A80F-CE97B273C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73" y="116632"/>
            <a:ext cx="206904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itolo 1">
            <a:extLst>
              <a:ext uri="{FF2B5EF4-FFF2-40B4-BE49-F238E27FC236}">
                <a16:creationId xmlns:a16="http://schemas.microsoft.com/office/drawing/2014/main" id="{302008CC-85DD-4A37-9DAB-A60EF23EE1E4}"/>
              </a:ext>
            </a:extLst>
          </p:cNvPr>
          <p:cNvSpPr txBox="1">
            <a:spLocks/>
          </p:cNvSpPr>
          <p:nvPr/>
        </p:nvSpPr>
        <p:spPr>
          <a:xfrm>
            <a:off x="1707961" y="4476972"/>
            <a:ext cx="8849101" cy="23364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21" name="Titolo 1">
            <a:extLst>
              <a:ext uri="{FF2B5EF4-FFF2-40B4-BE49-F238E27FC236}">
                <a16:creationId xmlns:a16="http://schemas.microsoft.com/office/drawing/2014/main" id="{550A1542-1FD3-426B-AE3F-6182845D8F08}"/>
              </a:ext>
            </a:extLst>
          </p:cNvPr>
          <p:cNvSpPr txBox="1">
            <a:spLocks/>
          </p:cNvSpPr>
          <p:nvPr/>
        </p:nvSpPr>
        <p:spPr>
          <a:xfrm>
            <a:off x="1732609" y="6418247"/>
            <a:ext cx="8726783" cy="3231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Helvetica" panose="020B0604020202020204" pitchFamily="34" charset="0"/>
              </a:rPr>
              <a:t>For information: paolo.ballato@uniroma3.it or fabio.trippetta@uniroma1.it</a:t>
            </a: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B01F2CB3-01F4-4E6A-BDB3-0DA6CAEDCB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144" y="5998436"/>
            <a:ext cx="2126512" cy="714796"/>
          </a:xfrm>
          <a:prstGeom prst="rect">
            <a:avLst/>
          </a:prstGeom>
        </p:spPr>
      </p:pic>
      <p:sp>
        <p:nvSpPr>
          <p:cNvPr id="20" name="Titolo 1">
            <a:extLst>
              <a:ext uri="{FF2B5EF4-FFF2-40B4-BE49-F238E27FC236}">
                <a16:creationId xmlns:a16="http://schemas.microsoft.com/office/drawing/2014/main" id="{2A90CC81-C436-45BC-9187-28B9EBFFBE4C}"/>
              </a:ext>
            </a:extLst>
          </p:cNvPr>
          <p:cNvSpPr txBox="1">
            <a:spLocks/>
          </p:cNvSpPr>
          <p:nvPr/>
        </p:nvSpPr>
        <p:spPr>
          <a:xfrm>
            <a:off x="0" y="1916832"/>
            <a:ext cx="12000656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Helvetica" panose="020B0604020202020204" pitchFamily="34" charset="0"/>
              </a:rPr>
              <a:t>26.03.2024 - h:14:00 - Webinar on Teams</a:t>
            </a:r>
          </a:p>
          <a:p>
            <a:endParaRPr lang="en-US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Helvetica" panose="020B0604020202020204" pitchFamily="34" charset="0"/>
            </a:endParaRPr>
          </a:p>
          <a:p>
            <a:r>
              <a:rPr lang="en-US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Helvetica" panose="020B0604020202020204" pitchFamily="34" charset="0"/>
              </a:rPr>
              <a:t>Catastrophic slab loss in southwestern Pangea preserved in the mantle and igneous record</a:t>
            </a:r>
          </a:p>
          <a:p>
            <a:endParaRPr lang="en-US" sz="2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Helvetica" panose="020B0604020202020204" pitchFamily="34" charset="0"/>
            </a:endParaRPr>
          </a:p>
          <a:p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Helvetica" panose="020B0604020202020204" pitchFamily="34" charset="0"/>
              </a:rPr>
              <a:t>Guido Gianni</a:t>
            </a:r>
          </a:p>
          <a:p>
            <a:endParaRPr lang="en-US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Helvetica" panose="020B0604020202020204" pitchFamily="34" charset="0"/>
            </a:endParaRPr>
          </a:p>
          <a:p>
            <a:r>
              <a:rPr lang="es-ES" sz="1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Helvetica" panose="020B0604020202020204" pitchFamily="34" charset="0"/>
              </a:rPr>
              <a:t>Consejo Nacional de Investigaciones Científicas y Técnicas (CONICET) </a:t>
            </a:r>
          </a:p>
          <a:p>
            <a:r>
              <a:rPr lang="es-ES" sz="1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Helvetica" panose="020B0604020202020204" pitchFamily="34" charset="0"/>
              </a:rPr>
              <a:t>Universidad Nacional de San Juan, Argentina</a:t>
            </a:r>
            <a:endParaRPr lang="en-US" sz="1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Helvetica" panose="020B0604020202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B447975-0752-4961-886D-032F33342CE1}"/>
              </a:ext>
            </a:extLst>
          </p:cNvPr>
          <p:cNvGrpSpPr/>
          <p:nvPr/>
        </p:nvGrpSpPr>
        <p:grpSpPr>
          <a:xfrm>
            <a:off x="175608" y="5998436"/>
            <a:ext cx="2058583" cy="713588"/>
            <a:chOff x="-1116632" y="1910172"/>
            <a:chExt cx="2304256" cy="798748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426C6E0-02E2-42CF-BC23-0ED6B9B9FDD8}"/>
                </a:ext>
              </a:extLst>
            </p:cNvPr>
            <p:cNvSpPr/>
            <p:nvPr/>
          </p:nvSpPr>
          <p:spPr>
            <a:xfrm>
              <a:off x="-1116632" y="1910172"/>
              <a:ext cx="2304256" cy="7987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2">
              <a:extLst>
                <a:ext uri="{FF2B5EF4-FFF2-40B4-BE49-F238E27FC236}">
                  <a16:creationId xmlns:a16="http://schemas.microsoft.com/office/drawing/2014/main" id="{5CECA6EB-8356-4A39-A5BC-ABFF712671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90988" y="1940832"/>
              <a:ext cx="2198228" cy="725415"/>
            </a:xfrm>
            <a:prstGeom prst="rect">
              <a:avLst/>
            </a:prstGeom>
            <a:noFill/>
          </p:spPr>
        </p:pic>
      </p:grpSp>
      <p:sp>
        <p:nvSpPr>
          <p:cNvPr id="15" name="Titolo 1">
            <a:extLst>
              <a:ext uri="{FF2B5EF4-FFF2-40B4-BE49-F238E27FC236}">
                <a16:creationId xmlns:a16="http://schemas.microsoft.com/office/drawing/2014/main" id="{1CD99DE7-2103-89AD-5D71-83599E681CB7}"/>
              </a:ext>
            </a:extLst>
          </p:cNvPr>
          <p:cNvSpPr txBox="1">
            <a:spLocks/>
          </p:cNvSpPr>
          <p:nvPr/>
        </p:nvSpPr>
        <p:spPr>
          <a:xfrm>
            <a:off x="263352" y="5013176"/>
            <a:ext cx="11665296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https://teams.microsoft.com/l/meetup-join/19%3aRyqVtS3ES2vwEMmPSyvLYD4pGoB8FNyWqdbViQMXG8Y1%40thread.tacv2/1710971375788?context=%7b%22Tid%22%3a%22ffb4df68-f464-458c-a546-00fb3af66f6a%22%2c%22Oid%22%3a%2282ff11cc-5157-41af-92ed-e10be63bf6a7%22%7d</a:t>
            </a:r>
          </a:p>
        </p:txBody>
      </p:sp>
      <p:pic>
        <p:nvPicPr>
          <p:cNvPr id="23" name="Immagine 22" descr="Immagine che contiene testo, schermata, grafica, poster&#10;&#10;Descrizione generata automaticamente">
            <a:extLst>
              <a:ext uri="{FF2B5EF4-FFF2-40B4-BE49-F238E27FC236}">
                <a16:creationId xmlns:a16="http://schemas.microsoft.com/office/drawing/2014/main" id="{2AB1D5CD-9020-528D-3419-9EADAE99F7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149984"/>
            <a:ext cx="3744416" cy="147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955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Immagine che contiene aria aperta, cielo, nuvola, montagna&#10;&#10;Descrizione generata automaticamente">
            <a:extLst>
              <a:ext uri="{FF2B5EF4-FFF2-40B4-BE49-F238E27FC236}">
                <a16:creationId xmlns:a16="http://schemas.microsoft.com/office/drawing/2014/main" id="{C9685CDB-80AD-F08B-E75F-7B6326C45E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itolo 1">
            <a:extLst>
              <a:ext uri="{FF2B5EF4-FFF2-40B4-BE49-F238E27FC236}">
                <a16:creationId xmlns:a16="http://schemas.microsoft.com/office/drawing/2014/main" id="{DDBB0D29-8862-4397-70C3-FE46C313E728}"/>
              </a:ext>
            </a:extLst>
          </p:cNvPr>
          <p:cNvSpPr txBox="1">
            <a:spLocks/>
          </p:cNvSpPr>
          <p:nvPr/>
        </p:nvSpPr>
        <p:spPr>
          <a:xfrm>
            <a:off x="479376" y="692696"/>
            <a:ext cx="11377264" cy="56166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ABSTRACT</a:t>
            </a:r>
          </a:p>
          <a:p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US" sz="20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Choiyoi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Magmatic Province represents a major episode of silicic magmatism in southwestern Pangea in the mid-Permian-Triassic, the origin of which is intensely debated since the 80’s. </a:t>
            </a:r>
          </a:p>
          <a:p>
            <a:pPr>
              <a:lnSpc>
                <a:spcPct val="107000"/>
              </a:lnSpc>
              <a:spcAft>
                <a:spcPts val="300"/>
              </a:spcAft>
            </a:pPr>
            <a:endParaRPr lang="en-US" sz="2000" b="1" kern="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Here, we integrate plate-kinematic reconstructions and the lower mantle slab record beneath southwestern Pangea that provide clues on late Paleozoic-Mesozoic subducting slab configurations. Also, we compile geochronological information and analyze geochemical data using tectono-magmatic discrimination diagrams. </a:t>
            </a:r>
          </a:p>
          <a:p>
            <a:pPr>
              <a:lnSpc>
                <a:spcPct val="107000"/>
              </a:lnSpc>
              <a:spcAft>
                <a:spcPts val="300"/>
              </a:spcAft>
            </a:pPr>
            <a:endParaRPr lang="en-US" sz="2000" b="1" kern="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We demonstrate that this magmatic event resulted from a large-scale slab loss. This is supported by a paleogeographic coincidence between a reconstructed 2,800-3,000-km-wide slab gap and the </a:t>
            </a:r>
            <a:r>
              <a:rPr lang="en-US" sz="20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Choiyoi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Magmatic Province and geochemical data indicating a slab break-off fingerprint in the latter. The slab break-off event is compatible with Permian paleogeographic modifications in southwestern Pangea. </a:t>
            </a:r>
          </a:p>
          <a:p>
            <a:pPr>
              <a:lnSpc>
                <a:spcPct val="107000"/>
              </a:lnSpc>
              <a:spcAft>
                <a:spcPts val="300"/>
              </a:spcAft>
            </a:pPr>
            <a:endParaRPr lang="en-US" sz="2000" b="1" kern="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These findings render the </a:t>
            </a:r>
            <a:r>
              <a:rPr lang="en-US" sz="20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Choiyoi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Magmatic Province the oldest example of a </a:t>
            </a:r>
            <a:r>
              <a:rPr lang="en-US" sz="20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geophysically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constrained slab loss event and open new avenues to assess the geodynamic setting of silicic large igneous provinces back to the late Paleozoic.</a:t>
            </a:r>
            <a:endParaRPr lang="it-IT" sz="20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5234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2273</TotalTime>
  <Words>256</Words>
  <Application>Microsoft Office PowerPoint</Application>
  <PresentationFormat>Widescreen</PresentationFormat>
  <Paragraphs>19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7" baseType="lpstr">
      <vt:lpstr>Arial</vt:lpstr>
      <vt:lpstr>Calibri</vt:lpstr>
      <vt:lpstr>Century Gothic</vt:lpstr>
      <vt:lpstr>Times New Roman</vt:lpstr>
      <vt:lpstr>Tema di Office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Marco Liberatore</dc:creator>
  <cp:lastModifiedBy>Paolo Ballato</cp:lastModifiedBy>
  <cp:revision>38</cp:revision>
  <dcterms:created xsi:type="dcterms:W3CDTF">2020-12-18T12:26:46Z</dcterms:created>
  <dcterms:modified xsi:type="dcterms:W3CDTF">2024-03-21T12:38:20Z</dcterms:modified>
</cp:coreProperties>
</file>